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70" r:id="rId6"/>
    <p:sldId id="271" r:id="rId7"/>
    <p:sldId id="272" r:id="rId8"/>
    <p:sldId id="267" r:id="rId9"/>
    <p:sldId id="259" r:id="rId10"/>
    <p:sldId id="276" r:id="rId11"/>
    <p:sldId id="268" r:id="rId12"/>
    <p:sldId id="275" r:id="rId13"/>
    <p:sldId id="273" r:id="rId14"/>
    <p:sldId id="277" r:id="rId15"/>
    <p:sldId id="274" r:id="rId16"/>
    <p:sldId id="278" r:id="rId17"/>
    <p:sldId id="266" r:id="rId1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95" autoAdjust="0"/>
  </p:normalViewPr>
  <p:slideViewPr>
    <p:cSldViewPr>
      <p:cViewPr varScale="1">
        <p:scale>
          <a:sx n="66" d="100"/>
          <a:sy n="66" d="100"/>
        </p:scale>
        <p:origin x="12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209EF-63F4-41EB-BFB3-7223E22191F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E70AC-D948-485E-A3E9-8A49938C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02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B11DD-B270-4BCA-864D-D76EE181A3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6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B11DD-B270-4BCA-864D-D76EE181A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CE0AD12-3178-4313-9F8B-3F5CB5B409EE}" type="datetimeFigureOut">
              <a:rPr lang="id-ID" smtClean="0"/>
              <a:pPr/>
              <a:t>28/10/2020</a:t>
            </a:fld>
            <a:endParaRPr lang="id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id-I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D3AEC25-426D-4011-A901-E34F3C8885D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8600"/>
            <a:ext cx="7406640" cy="1316502"/>
          </a:xfrm>
        </p:spPr>
        <p:txBody>
          <a:bodyPr/>
          <a:lstStyle/>
          <a:p>
            <a:pPr algn="ctr"/>
            <a:r>
              <a:rPr lang="en-US" dirty="0" smtClean="0"/>
              <a:t>~ </a:t>
            </a:r>
            <a:r>
              <a:rPr lang="id-ID" dirty="0" smtClean="0"/>
              <a:t>Pengantar Telekomunikasi</a:t>
            </a:r>
            <a:r>
              <a:rPr lang="en-US" dirty="0" smtClean="0"/>
              <a:t> ~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1600200"/>
            <a:ext cx="7609656" cy="4637112"/>
          </a:xfrm>
        </p:spPr>
        <p:txBody>
          <a:bodyPr>
            <a:normAutofit/>
          </a:bodyPr>
          <a:lstStyle/>
          <a:p>
            <a:pPr algn="ctr"/>
            <a:r>
              <a:rPr lang="id-ID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id-ID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Indralaya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id-ID" dirty="0" smtClean="0"/>
          </a:p>
          <a:p>
            <a:pPr algn="ctr"/>
            <a:r>
              <a:rPr lang="en-US" sz="2400" dirty="0" err="1" smtClean="0"/>
              <a:t>Kelompok</a:t>
            </a:r>
            <a:r>
              <a:rPr lang="en-US" sz="2400" dirty="0" smtClean="0"/>
              <a:t> 5 </a:t>
            </a:r>
            <a:r>
              <a:rPr lang="en-US" sz="2800" dirty="0" smtClean="0"/>
              <a:t>:</a:t>
            </a:r>
          </a:p>
          <a:p>
            <a:pPr algn="ctr"/>
            <a:r>
              <a:rPr lang="en-US" sz="2800" dirty="0" smtClean="0"/>
              <a:t>1. </a:t>
            </a:r>
            <a:r>
              <a:rPr lang="id-ID" sz="2800" dirty="0" smtClean="0"/>
              <a:t>Dea </a:t>
            </a:r>
            <a:r>
              <a:rPr lang="id-ID" sz="2800" dirty="0"/>
              <a:t>Agustria </a:t>
            </a:r>
            <a:r>
              <a:rPr lang="id-ID" sz="2800" dirty="0" smtClean="0"/>
              <a:t>Ananda</a:t>
            </a:r>
          </a:p>
          <a:p>
            <a:pPr algn="ctr"/>
            <a:r>
              <a:rPr lang="en-US" sz="2800" dirty="0" smtClean="0"/>
              <a:t>2. </a:t>
            </a:r>
            <a:r>
              <a:rPr lang="id-ID" sz="2800" dirty="0" smtClean="0"/>
              <a:t>Dinda </a:t>
            </a:r>
            <a:r>
              <a:rPr lang="id-ID" sz="2800" dirty="0"/>
              <a:t>Chesa </a:t>
            </a:r>
            <a:r>
              <a:rPr lang="id-ID" sz="2800" dirty="0" smtClean="0"/>
              <a:t>Trisia</a:t>
            </a:r>
          </a:p>
          <a:p>
            <a:pPr algn="ctr"/>
            <a:r>
              <a:rPr lang="en-US" sz="2800" dirty="0" smtClean="0"/>
              <a:t>3. </a:t>
            </a:r>
            <a:r>
              <a:rPr lang="id-ID" sz="2800" dirty="0" smtClean="0"/>
              <a:t>Divo Arya Pratama</a:t>
            </a:r>
          </a:p>
          <a:p>
            <a:pPr algn="ctr"/>
            <a:r>
              <a:rPr lang="en-US" sz="2800" dirty="0" smtClean="0"/>
              <a:t>4. </a:t>
            </a:r>
            <a:r>
              <a:rPr lang="id-ID" sz="2800" dirty="0" smtClean="0"/>
              <a:t>Khairun Nisya</a:t>
            </a:r>
          </a:p>
          <a:p>
            <a:pPr algn="ctr"/>
            <a:r>
              <a:rPr lang="en-US" sz="2800" dirty="0" smtClean="0"/>
              <a:t>5. </a:t>
            </a:r>
            <a:r>
              <a:rPr lang="id-ID" sz="2800" dirty="0" smtClean="0"/>
              <a:t>M </a:t>
            </a:r>
            <a:r>
              <a:rPr lang="id-ID" sz="2800" dirty="0"/>
              <a:t>Afif </a:t>
            </a:r>
            <a:r>
              <a:rPr lang="id-ID" sz="2800" dirty="0" smtClean="0"/>
              <a:t>Ildiansyah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696235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330440" cy="706902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Tri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76" y="1060383"/>
            <a:ext cx="3946208" cy="52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52600" y="1524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</a:rPr>
              <a:t>TRI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IMG-20201010-WA0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2895600" cy="51054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376283"/>
              </p:ext>
            </p:extLst>
          </p:nvPr>
        </p:nvGraphicFramePr>
        <p:xfrm>
          <a:off x="6248400" y="1447800"/>
          <a:ext cx="2743200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8865"/>
                <a:gridCol w="1504335"/>
              </a:tblGrid>
              <a:tr h="3602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Hasil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Analisis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ulu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Provider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Jarak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279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Unduh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2,48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Unggah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5,93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Ping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 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Jitter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Koneksi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RSRP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- 101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RSRQ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- 12 dB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RSSNR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9,4 dB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IMG-20201018-WA00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90600"/>
            <a:ext cx="2895600" cy="5105400"/>
          </a:xfrm>
          <a:prstGeom prst="rect">
            <a:avLst/>
          </a:prstGeom>
        </p:spPr>
      </p:pic>
    </p:spTree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330440" cy="7069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Telkomsel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61" y="990600"/>
            <a:ext cx="3863038" cy="59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69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755576" y="116632"/>
            <a:ext cx="4392488" cy="912884"/>
          </a:xfrm>
        </p:spPr>
        <p:txBody>
          <a:bodyPr>
            <a:normAutofit/>
          </a:bodyPr>
          <a:lstStyle/>
          <a:p>
            <a:pPr algn="ctr"/>
            <a:r>
              <a:rPr lang="id-ID" sz="3600" dirty="0" smtClean="0">
                <a:solidFill>
                  <a:schemeClr val="bg2">
                    <a:lumMod val="50000"/>
                  </a:schemeClr>
                </a:solidFill>
              </a:rPr>
              <a:t>TELKOMSEL</a:t>
            </a:r>
            <a:endParaRPr lang="id-ID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Picture Placeholder 7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180723999"/>
              </p:ext>
            </p:extLst>
          </p:nvPr>
        </p:nvGraphicFramePr>
        <p:xfrm>
          <a:off x="5791200" y="1524000"/>
          <a:ext cx="2637155" cy="39433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36955"/>
                <a:gridCol w="1600200"/>
              </a:tblGrid>
              <a:tr h="39433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Hasil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Analisis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Jl.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Meranti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smtClean="0"/>
                        <a:t>Provider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Telkomsel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Jarak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594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Unduh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</a:t>
                      </a:r>
                      <a:r>
                        <a:rPr lang="en-US" baseline="0" dirty="0" smtClean="0"/>
                        <a:t> 95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Unggah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</a:t>
                      </a:r>
                      <a:r>
                        <a:rPr lang="en-US" baseline="0" dirty="0" smtClean="0"/>
                        <a:t> 42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smtClean="0"/>
                        <a:t>Ping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smtClean="0"/>
                        <a:t>Jitter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smtClean="0"/>
                        <a:t>RSSI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- 120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Koneksi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155" b="6417"/>
          <a:stretch/>
        </p:blipFill>
        <p:spPr>
          <a:xfrm>
            <a:off x="2967862" y="762000"/>
            <a:ext cx="2815812" cy="518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557" b="5576"/>
          <a:stretch/>
        </p:blipFill>
        <p:spPr>
          <a:xfrm>
            <a:off x="221381" y="727509"/>
            <a:ext cx="2746481" cy="54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7361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XL AXIATA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691" b="32389"/>
          <a:stretch/>
        </p:blipFill>
        <p:spPr>
          <a:xfrm>
            <a:off x="2974848" y="1295400"/>
            <a:ext cx="4419600" cy="49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9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0530"/>
              </p:ext>
            </p:extLst>
          </p:nvPr>
        </p:nvGraphicFramePr>
        <p:xfrm>
          <a:off x="6248400" y="1447800"/>
          <a:ext cx="2743200" cy="4663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8865"/>
                <a:gridCol w="1504335"/>
              </a:tblGrid>
              <a:tr h="36021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Hasil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Analisis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Jl.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Mayjend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Ryacudu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Jarak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± 1800 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Provider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Unduh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2,59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Unggah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6,51 Mbps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Ping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 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Jitter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 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Koneksi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RSRP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</a:t>
                      </a:r>
                      <a:r>
                        <a:rPr lang="en-US" dirty="0" smtClean="0"/>
                        <a:t>100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dBm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RSRQ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 </a:t>
                      </a:r>
                      <a:r>
                        <a:rPr lang="en-US" dirty="0" smtClean="0"/>
                        <a:t>12 </a:t>
                      </a:r>
                      <a:r>
                        <a:rPr lang="en-US" dirty="0" smtClean="0"/>
                        <a:t>dB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RSSNR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4,0 dB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Placeholder 7" descr="Screenshot_2020-10-26-11-26-56-2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165" b="9165"/>
          <a:stretch>
            <a:fillRect/>
          </a:stretch>
        </p:blipFill>
        <p:spPr>
          <a:xfrm>
            <a:off x="0" y="914400"/>
            <a:ext cx="2971800" cy="5562600"/>
          </a:xfrm>
        </p:spPr>
      </p:pic>
      <p:pic>
        <p:nvPicPr>
          <p:cNvPr id="9" name="Picture 8" descr="Screenshot_2020-10-27-09-12-48-76.jpg"/>
          <p:cNvPicPr>
            <a:picLocks noChangeAspect="1"/>
          </p:cNvPicPr>
          <p:nvPr/>
        </p:nvPicPr>
        <p:blipFill>
          <a:blip r:embed="rId3"/>
          <a:srcRect t="3333" b="12222"/>
          <a:stretch>
            <a:fillRect/>
          </a:stretch>
        </p:blipFill>
        <p:spPr>
          <a:xfrm>
            <a:off x="3048000" y="914400"/>
            <a:ext cx="3124200" cy="556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28600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    XL </a:t>
            </a:r>
            <a:r>
              <a:rPr lang="en-US" sz="3200" dirty="0" err="1" smtClean="0">
                <a:solidFill>
                  <a:schemeClr val="accent2">
                    <a:lumMod val="50000"/>
                  </a:schemeClr>
                </a:solidFill>
              </a:rPr>
              <a:t>Axiata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Callout 14"/>
          <p:cNvSpPr/>
          <p:nvPr/>
        </p:nvSpPr>
        <p:spPr>
          <a:xfrm>
            <a:off x="3200400" y="0"/>
            <a:ext cx="3124200" cy="1371600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Algerian" pitchFamily="82" charset="0"/>
              </a:rPr>
              <a:t>Analisis</a:t>
            </a:r>
            <a:r>
              <a:rPr lang="en-US" sz="2400" dirty="0" smtClean="0">
                <a:solidFill>
                  <a:schemeClr val="tx1"/>
                </a:solidFill>
                <a:latin typeface="Algerian" pitchFamily="82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lgerian" pitchFamily="82" charset="0"/>
              </a:rPr>
              <a:t>Umum</a:t>
            </a:r>
            <a:endParaRPr lang="en-US" sz="2400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228600" y="1676400"/>
            <a:ext cx="8305800" cy="44958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/>
          <p:cNvSpPr/>
          <p:nvPr/>
        </p:nvSpPr>
        <p:spPr>
          <a:xfrm>
            <a:off x="381000" y="1828800"/>
            <a:ext cx="8077200" cy="419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2296" indent="0" algn="ctr">
              <a:buNone/>
            </a:pPr>
            <a:endParaRPr lang="en-US" sz="2000" dirty="0" smtClean="0"/>
          </a:p>
          <a:p>
            <a:pPr marL="82296" indent="0" algn="ctr">
              <a:buNone/>
            </a:pPr>
            <a:r>
              <a:rPr lang="id-ID" sz="2000" dirty="0" smtClean="0">
                <a:solidFill>
                  <a:schemeClr val="tx1"/>
                </a:solidFill>
              </a:rPr>
              <a:t>Dari hasil pengamatan yang telah kami </a:t>
            </a:r>
            <a:r>
              <a:rPr lang="id-ID" sz="2000" dirty="0" smtClean="0">
                <a:solidFill>
                  <a:schemeClr val="tx1"/>
                </a:solidFill>
              </a:rPr>
              <a:t>lakukan</a:t>
            </a:r>
            <a:r>
              <a:rPr lang="en-US" sz="2000" dirty="0" smtClean="0">
                <a:solidFill>
                  <a:schemeClr val="tx1"/>
                </a:solidFill>
              </a:rPr>
              <a:t>, yang kami </a:t>
            </a:r>
            <a:r>
              <a:rPr lang="en-US" sz="2000" dirty="0" err="1" smtClean="0">
                <a:solidFill>
                  <a:schemeClr val="tx1"/>
                </a:solidFill>
              </a:rPr>
              <a:t>dapat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adalah</a:t>
            </a:r>
            <a:r>
              <a:rPr lang="en-US" sz="2000" dirty="0" smtClean="0">
                <a:solidFill>
                  <a:schemeClr val="tx1"/>
                </a:solidFill>
              </a:rPr>
              <a:t> :</a:t>
            </a:r>
          </a:p>
          <a:p>
            <a:pPr marL="539496" indent="-457200" algn="ctr"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</a:rPr>
              <a:t>Pada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percobaan</a:t>
            </a:r>
            <a:r>
              <a:rPr lang="en-US" sz="2000" dirty="0" smtClean="0">
                <a:solidFill>
                  <a:schemeClr val="tx1"/>
                </a:solidFill>
              </a:rPr>
              <a:t> provider Tri kami </a:t>
            </a:r>
            <a:r>
              <a:rPr lang="en-US" sz="2000" dirty="0" err="1" smtClean="0">
                <a:solidFill>
                  <a:schemeClr val="tx1"/>
                </a:solidFill>
              </a:rPr>
              <a:t>mendapatkan</a:t>
            </a:r>
            <a:r>
              <a:rPr lang="en-US" sz="2000" dirty="0" smtClean="0">
                <a:solidFill>
                  <a:schemeClr val="tx1"/>
                </a:solidFill>
              </a:rPr>
              <a:t> data RSRP – 101 </a:t>
            </a:r>
            <a:r>
              <a:rPr lang="en-US" sz="2000" dirty="0" err="1" smtClean="0">
                <a:solidFill>
                  <a:schemeClr val="tx1"/>
                </a:solidFill>
              </a:rPr>
              <a:t>dBm</a:t>
            </a:r>
            <a:r>
              <a:rPr lang="en-US" sz="2000" dirty="0" smtClean="0">
                <a:solidFill>
                  <a:schemeClr val="tx1"/>
                </a:solidFill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</a:rPr>
              <a:t>berarti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buruk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dan</a:t>
            </a:r>
            <a:r>
              <a:rPr lang="en-US" sz="2000" dirty="0" smtClean="0">
                <a:solidFill>
                  <a:schemeClr val="tx1"/>
                </a:solidFill>
              </a:rPr>
              <a:t> RSRQ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– 12 </a:t>
            </a:r>
            <a:r>
              <a:rPr lang="en-US" sz="2000" dirty="0" err="1" smtClean="0">
                <a:solidFill>
                  <a:schemeClr val="tx1"/>
                </a:solidFill>
              </a:rPr>
              <a:t>dBm</a:t>
            </a:r>
            <a:r>
              <a:rPr lang="en-US" sz="2000" dirty="0" smtClean="0">
                <a:solidFill>
                  <a:schemeClr val="tx1"/>
                </a:solidFill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</a:rPr>
              <a:t>berarti</a:t>
            </a:r>
            <a:r>
              <a:rPr lang="en-US" sz="2000" dirty="0" smtClean="0">
                <a:solidFill>
                  <a:schemeClr val="tx1"/>
                </a:solidFill>
              </a:rPr>
              <a:t> normal</a:t>
            </a:r>
            <a:endParaRPr lang="en-US" sz="2000" dirty="0">
              <a:solidFill>
                <a:schemeClr val="tx1"/>
              </a:solidFill>
            </a:endParaRPr>
          </a:p>
          <a:p>
            <a:pPr marL="539496" indent="-457200" algn="ctr">
              <a:buFontTx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Pada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percobaan</a:t>
            </a:r>
            <a:r>
              <a:rPr lang="en-US" sz="2000" dirty="0">
                <a:solidFill>
                  <a:schemeClr val="tx1"/>
                </a:solidFill>
              </a:rPr>
              <a:t> provider </a:t>
            </a:r>
            <a:r>
              <a:rPr lang="en-US" sz="2000" dirty="0" err="1" smtClean="0">
                <a:solidFill>
                  <a:schemeClr val="tx1"/>
                </a:solidFill>
              </a:rPr>
              <a:t>Telkomsel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kami </a:t>
            </a:r>
            <a:r>
              <a:rPr lang="en-US" sz="2000" dirty="0" err="1">
                <a:solidFill>
                  <a:schemeClr val="tx1"/>
                </a:solidFill>
              </a:rPr>
              <a:t>mendapatkan</a:t>
            </a:r>
            <a:r>
              <a:rPr lang="en-US" sz="2000" dirty="0">
                <a:solidFill>
                  <a:schemeClr val="tx1"/>
                </a:solidFill>
              </a:rPr>
              <a:t> data </a:t>
            </a:r>
            <a:r>
              <a:rPr lang="en-US" sz="2000" dirty="0" smtClean="0">
                <a:solidFill>
                  <a:schemeClr val="tx1"/>
                </a:solidFill>
              </a:rPr>
              <a:t>RSSI – 120 </a:t>
            </a:r>
            <a:r>
              <a:rPr lang="en-US" sz="2000" dirty="0" err="1" smtClean="0">
                <a:solidFill>
                  <a:schemeClr val="tx1"/>
                </a:solidFill>
              </a:rPr>
              <a:t>dBm</a:t>
            </a:r>
            <a:r>
              <a:rPr lang="en-US" sz="2000" dirty="0" smtClean="0">
                <a:solidFill>
                  <a:schemeClr val="tx1"/>
                </a:solidFill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</a:rPr>
              <a:t>berarti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buruk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539496" indent="-457200" algn="ctr">
              <a:buFontTx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</a:rPr>
              <a:t>Pada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percobaan</a:t>
            </a:r>
            <a:r>
              <a:rPr lang="en-US" sz="2000" dirty="0">
                <a:solidFill>
                  <a:schemeClr val="tx1"/>
                </a:solidFill>
              </a:rPr>
              <a:t> provider </a:t>
            </a:r>
            <a:r>
              <a:rPr lang="en-US" sz="2000" dirty="0" smtClean="0">
                <a:solidFill>
                  <a:schemeClr val="tx1"/>
                </a:solidFill>
              </a:rPr>
              <a:t>XL </a:t>
            </a:r>
            <a:r>
              <a:rPr lang="en-US" sz="2000" dirty="0" err="1" smtClean="0">
                <a:solidFill>
                  <a:schemeClr val="tx1"/>
                </a:solidFill>
              </a:rPr>
              <a:t>Axiata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kami </a:t>
            </a:r>
            <a:r>
              <a:rPr lang="en-US" sz="2000" dirty="0" err="1">
                <a:solidFill>
                  <a:schemeClr val="tx1"/>
                </a:solidFill>
              </a:rPr>
              <a:t>mendapatkan</a:t>
            </a:r>
            <a:r>
              <a:rPr lang="en-US" sz="2000" dirty="0">
                <a:solidFill>
                  <a:schemeClr val="tx1"/>
                </a:solidFill>
              </a:rPr>
              <a:t> data RSRP – </a:t>
            </a:r>
            <a:r>
              <a:rPr lang="en-US" sz="2000" dirty="0" smtClean="0">
                <a:solidFill>
                  <a:schemeClr val="tx1"/>
                </a:solidFill>
              </a:rPr>
              <a:t>100 </a:t>
            </a:r>
            <a:r>
              <a:rPr lang="en-US" sz="2000" dirty="0" err="1" smtClean="0">
                <a:solidFill>
                  <a:schemeClr val="tx1"/>
                </a:solidFill>
              </a:rPr>
              <a:t>dBm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yang </a:t>
            </a:r>
            <a:r>
              <a:rPr lang="en-US" sz="2000" dirty="0" err="1">
                <a:solidFill>
                  <a:schemeClr val="tx1"/>
                </a:solidFill>
              </a:rPr>
              <a:t>berarti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buruk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RSRQ</a:t>
            </a:r>
            <a:r>
              <a:rPr lang="en-US" sz="2000" dirty="0"/>
              <a:t> </a:t>
            </a:r>
            <a:r>
              <a:rPr lang="en-US" sz="2000">
                <a:solidFill>
                  <a:schemeClr val="tx1"/>
                </a:solidFill>
              </a:rPr>
              <a:t>– </a:t>
            </a:r>
            <a:r>
              <a:rPr lang="en-US" sz="2000" smtClean="0">
                <a:solidFill>
                  <a:schemeClr val="tx1"/>
                </a:solidFill>
              </a:rPr>
              <a:t>12 </a:t>
            </a:r>
            <a:r>
              <a:rPr lang="en-US" sz="2000" dirty="0" err="1">
                <a:solidFill>
                  <a:schemeClr val="tx1"/>
                </a:solidFill>
              </a:rPr>
              <a:t>dbM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 smtClean="0">
                <a:solidFill>
                  <a:schemeClr val="tx1"/>
                </a:solidFill>
              </a:rPr>
              <a:t>berarti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normal</a:t>
            </a:r>
          </a:p>
          <a:p>
            <a:pPr marL="539496" indent="-457200" algn="ctr"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61622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Callout 14"/>
          <p:cNvSpPr/>
          <p:nvPr/>
        </p:nvSpPr>
        <p:spPr>
          <a:xfrm>
            <a:off x="3200400" y="0"/>
            <a:ext cx="3124200" cy="1371600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Algerian" pitchFamily="82" charset="0"/>
              </a:rPr>
              <a:t>Kesimpulan</a:t>
            </a:r>
            <a:endParaRPr lang="en-US" sz="2400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16" name="Snip Diagonal Corner Rectangle 15"/>
          <p:cNvSpPr/>
          <p:nvPr/>
        </p:nvSpPr>
        <p:spPr>
          <a:xfrm>
            <a:off x="228600" y="1676400"/>
            <a:ext cx="6019800" cy="28956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nip Diagonal Corner Rectangle 16"/>
          <p:cNvSpPr/>
          <p:nvPr/>
        </p:nvSpPr>
        <p:spPr>
          <a:xfrm>
            <a:off x="381000" y="1828800"/>
            <a:ext cx="5715000" cy="2667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2296" indent="0" algn="just">
              <a:buNone/>
            </a:pPr>
            <a:endParaRPr lang="en-US" sz="2000" dirty="0" smtClean="0"/>
          </a:p>
          <a:p>
            <a:pPr marL="82296" indent="0" algn="just">
              <a:buNone/>
            </a:pPr>
            <a:endParaRPr lang="en-US" sz="2000" dirty="0" smtClean="0"/>
          </a:p>
          <a:p>
            <a:pPr marL="82296" indent="0" algn="just">
              <a:buNone/>
            </a:pPr>
            <a:r>
              <a:rPr lang="id-ID" sz="2000" dirty="0" smtClean="0">
                <a:solidFill>
                  <a:schemeClr val="tx1"/>
                </a:solidFill>
              </a:rPr>
              <a:t>Dari hasil pengamatan yang telah kami lakukan dari jarak </a:t>
            </a:r>
            <a:r>
              <a:rPr lang="en-US" sz="2000" dirty="0" err="1" smtClean="0">
                <a:solidFill>
                  <a:schemeClr val="tx1"/>
                </a:solidFill>
              </a:rPr>
              <a:t>dan</a:t>
            </a:r>
            <a:r>
              <a:rPr lang="id-ID" sz="2000" dirty="0" smtClean="0">
                <a:solidFill>
                  <a:schemeClr val="tx1"/>
                </a:solidFill>
              </a:rPr>
              <a:t> sinyal yan</a:t>
            </a:r>
            <a:r>
              <a:rPr lang="en-US" sz="2000" dirty="0" smtClean="0">
                <a:solidFill>
                  <a:schemeClr val="tx1"/>
                </a:solidFill>
              </a:rPr>
              <a:t>g</a:t>
            </a:r>
            <a:r>
              <a:rPr lang="id-ID" sz="2000" dirty="0" smtClean="0">
                <a:solidFill>
                  <a:schemeClr val="tx1"/>
                </a:solidFill>
              </a:rPr>
              <a:t> diterima berbeda – beda tergantung pada provider yang digunakan.</a:t>
            </a:r>
            <a:r>
              <a:rPr lang="en-US" sz="2000" dirty="0" smtClean="0">
                <a:solidFill>
                  <a:schemeClr val="tx1"/>
                </a:solidFill>
              </a:rPr>
              <a:t> Dan </a:t>
            </a:r>
            <a:r>
              <a:rPr lang="en-US" sz="2000" dirty="0" err="1" smtClean="0">
                <a:solidFill>
                  <a:schemeClr val="tx1"/>
                </a:solidFill>
              </a:rPr>
              <a:t>memang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benar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jarak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perangkat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terhadap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sumber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mempengaruhi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kualitas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sinyal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semakin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dekat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dari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sumber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maka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kualitas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sinyal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semakin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bagus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begitupun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sebaliknya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endParaRPr lang="id-ID" sz="2000" dirty="0" smtClean="0">
              <a:solidFill>
                <a:schemeClr val="tx1"/>
              </a:solidFill>
            </a:endParaRPr>
          </a:p>
          <a:p>
            <a:pPr marL="82296" indent="0" algn="just">
              <a:buNone/>
            </a:pPr>
            <a:endParaRPr lang="id-ID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297445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1628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RSRP </a:t>
            </a:r>
            <a:br>
              <a:rPr lang="id-ID" dirty="0" smtClean="0"/>
            </a:br>
            <a:r>
              <a:rPr lang="id-ID" dirty="0" smtClean="0"/>
              <a:t>(Reference Signal Received Power)</a:t>
            </a:r>
            <a:endParaRPr lang="id-ID" dirty="0"/>
          </a:p>
        </p:txBody>
      </p:sp>
      <p:sp>
        <p:nvSpPr>
          <p:cNvPr id="4" name="Folded Corner 3"/>
          <p:cNvSpPr/>
          <p:nvPr/>
        </p:nvSpPr>
        <p:spPr>
          <a:xfrm>
            <a:off x="1447800" y="2590800"/>
            <a:ext cx="6400800" cy="38100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lded Corner 4"/>
          <p:cNvSpPr/>
          <p:nvPr/>
        </p:nvSpPr>
        <p:spPr>
          <a:xfrm>
            <a:off x="1676400" y="2743200"/>
            <a:ext cx="6400800" cy="381000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2296" indent="0" algn="just">
              <a:buNone/>
            </a:pPr>
            <a:r>
              <a:rPr lang="id-ID" sz="2400" dirty="0" smtClean="0">
                <a:solidFill>
                  <a:schemeClr val="tx1"/>
                </a:solidFill>
              </a:rPr>
              <a:t>Merupakan jenis sinyal LTE yang diterima pengguna dalam frekuensi tertentu.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id-ID" sz="2400" dirty="0" smtClean="0">
                <a:solidFill>
                  <a:schemeClr val="tx1"/>
                </a:solidFill>
              </a:rPr>
              <a:t>Pengguna yang berada diluar area jangkauan tidak dapat mengakses layanan sinyal LTE . Itulah mengapa semakin jauh jara</a:t>
            </a:r>
            <a:r>
              <a:rPr lang="en-US" sz="2400" dirty="0" smtClean="0">
                <a:solidFill>
                  <a:schemeClr val="tx1"/>
                </a:solidFill>
              </a:rPr>
              <a:t>k</a:t>
            </a:r>
            <a:r>
              <a:rPr lang="id-ID" sz="2400" dirty="0" smtClean="0">
                <a:solidFill>
                  <a:schemeClr val="tx1"/>
                </a:solidFill>
              </a:rPr>
              <a:t> antara pengguna dengan situs maka semakin kecil sinyal yang diterima pengguna</a:t>
            </a:r>
            <a:endParaRPr lang="id-ID" sz="24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477294" y="2323306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6287294" y="2323306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43200" y="2057400"/>
            <a:ext cx="3810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4267200" y="1752600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Connector 14"/>
          <p:cNvSpPr/>
          <p:nvPr/>
        </p:nvSpPr>
        <p:spPr>
          <a:xfrm>
            <a:off x="2667000" y="2514600"/>
            <a:ext cx="152400" cy="1524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6477000" y="2514600"/>
            <a:ext cx="152400" cy="1524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49414"/>
      </p:ext>
    </p:extLst>
  </p:cSld>
  <p:clrMapOvr>
    <a:masterClrMapping/>
  </p:clrMapOvr>
  <p:transition spd="med">
    <p:whee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9000"/>
                <a:satMod val="300000"/>
              </a:schemeClr>
              <a:schemeClr val="bg2">
                <a:tint val="90000"/>
                <a:satMod val="225000"/>
              </a:schemeClr>
            </a:duotone>
          </a:blip>
          <a:tile tx="0" ty="0" sx="90000" sy="9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0"/>
            <a:ext cx="9586860" cy="7010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44650" y="1447800"/>
            <a:ext cx="7499350" cy="4800600"/>
          </a:xfrm>
        </p:spPr>
        <p:txBody>
          <a:bodyPr/>
          <a:lstStyle/>
          <a:p>
            <a:r>
              <a:rPr lang="en-US" dirty="0" smtClean="0"/>
              <a:t>	</a:t>
            </a:r>
            <a:endParaRPr lang="id-ID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6200"/>
              </p:ext>
            </p:extLst>
          </p:nvPr>
        </p:nvGraphicFramePr>
        <p:xfrm>
          <a:off x="1371600" y="838200"/>
          <a:ext cx="7162800" cy="5257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16482"/>
                <a:gridCol w="4346318"/>
              </a:tblGrid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Kategori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Range </a:t>
                      </a:r>
                      <a:r>
                        <a:rPr lang="en-US" sz="1800" dirty="0" err="1">
                          <a:effectLst/>
                        </a:rPr>
                        <a:t>Nilai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Sangat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Baik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80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Bagus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-90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-80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</a:t>
                      </a:r>
                      <a:endParaRPr lang="id-ID" sz="180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100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-90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Buruk</a:t>
                      </a:r>
                      <a:endParaRPr lang="id-ID" sz="180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120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-100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Sangat Buruk</a:t>
                      </a:r>
                      <a:endParaRPr lang="id-ID" sz="180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Di </a:t>
                      </a:r>
                      <a:r>
                        <a:rPr lang="en-US" sz="1800" dirty="0" err="1" smtClean="0">
                          <a:effectLst/>
                        </a:rPr>
                        <a:t>bawah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-120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529591"/>
      </p:ext>
    </p:extLst>
  </p:cSld>
  <p:clrMapOvr>
    <a:masterClrMapping/>
  </p:clrMapOvr>
  <p:transition spd="med">
    <p:whee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6962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RSRQ</a:t>
            </a:r>
            <a:br>
              <a:rPr lang="id-ID" dirty="0" smtClean="0"/>
            </a:br>
            <a:r>
              <a:rPr lang="id-ID" dirty="0" smtClean="0"/>
              <a:t>(</a:t>
            </a:r>
            <a:r>
              <a:rPr lang="id-ID" sz="4400" dirty="0" smtClean="0"/>
              <a:t>Reference Signal Received Quality</a:t>
            </a:r>
            <a:r>
              <a:rPr lang="id-ID" dirty="0" smtClean="0"/>
              <a:t>)</a:t>
            </a:r>
            <a:endParaRPr lang="id-ID" dirty="0"/>
          </a:p>
        </p:txBody>
      </p:sp>
      <p:sp>
        <p:nvSpPr>
          <p:cNvPr id="6" name="Freeform 5"/>
          <p:cNvSpPr/>
          <p:nvPr/>
        </p:nvSpPr>
        <p:spPr>
          <a:xfrm rot="996916">
            <a:off x="-286515" y="4318567"/>
            <a:ext cx="1143000" cy="2426677"/>
          </a:xfrm>
          <a:custGeom>
            <a:avLst/>
            <a:gdLst>
              <a:gd name="connsiteX0" fmla="*/ 0 w 1223889"/>
              <a:gd name="connsiteY0" fmla="*/ 0 h 2419643"/>
              <a:gd name="connsiteX1" fmla="*/ 731520 w 1223889"/>
              <a:gd name="connsiteY1" fmla="*/ 225083 h 2419643"/>
              <a:gd name="connsiteX2" fmla="*/ 731520 w 1223889"/>
              <a:gd name="connsiteY2" fmla="*/ 225083 h 2419643"/>
              <a:gd name="connsiteX3" fmla="*/ 379828 w 1223889"/>
              <a:gd name="connsiteY3" fmla="*/ 661182 h 2419643"/>
              <a:gd name="connsiteX4" fmla="*/ 1026942 w 1223889"/>
              <a:gd name="connsiteY4" fmla="*/ 886265 h 2419643"/>
              <a:gd name="connsiteX5" fmla="*/ 436099 w 1223889"/>
              <a:gd name="connsiteY5" fmla="*/ 1533379 h 2419643"/>
              <a:gd name="connsiteX6" fmla="*/ 1041009 w 1223889"/>
              <a:gd name="connsiteY6" fmla="*/ 1983545 h 2419643"/>
              <a:gd name="connsiteX7" fmla="*/ 703385 w 1223889"/>
              <a:gd name="connsiteY7" fmla="*/ 2264899 h 2419643"/>
              <a:gd name="connsiteX8" fmla="*/ 1181686 w 1223889"/>
              <a:gd name="connsiteY8" fmla="*/ 2405575 h 2419643"/>
              <a:gd name="connsiteX9" fmla="*/ 1181686 w 1223889"/>
              <a:gd name="connsiteY9" fmla="*/ 2405575 h 2419643"/>
              <a:gd name="connsiteX10" fmla="*/ 1223889 w 1223889"/>
              <a:gd name="connsiteY10" fmla="*/ 2419643 h 2419643"/>
              <a:gd name="connsiteX11" fmla="*/ 1223889 w 1223889"/>
              <a:gd name="connsiteY11" fmla="*/ 2419643 h 241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889" h="2419643">
                <a:moveTo>
                  <a:pt x="0" y="0"/>
                </a:moveTo>
                <a:lnTo>
                  <a:pt x="731520" y="225083"/>
                </a:lnTo>
                <a:lnTo>
                  <a:pt x="731520" y="225083"/>
                </a:lnTo>
                <a:cubicBezTo>
                  <a:pt x="672905" y="297766"/>
                  <a:pt x="330591" y="550985"/>
                  <a:pt x="379828" y="661182"/>
                </a:cubicBezTo>
                <a:cubicBezTo>
                  <a:pt x="429065" y="771379"/>
                  <a:pt x="1017564" y="740899"/>
                  <a:pt x="1026942" y="886265"/>
                </a:cubicBezTo>
                <a:cubicBezTo>
                  <a:pt x="1036320" y="1031631"/>
                  <a:pt x="433755" y="1350499"/>
                  <a:pt x="436099" y="1533379"/>
                </a:cubicBezTo>
                <a:cubicBezTo>
                  <a:pt x="438444" y="1716259"/>
                  <a:pt x="996461" y="1861625"/>
                  <a:pt x="1041009" y="1983545"/>
                </a:cubicBezTo>
                <a:cubicBezTo>
                  <a:pt x="1085557" y="2105465"/>
                  <a:pt x="679939" y="2194561"/>
                  <a:pt x="703385" y="2264899"/>
                </a:cubicBezTo>
                <a:cubicBezTo>
                  <a:pt x="726831" y="2335237"/>
                  <a:pt x="1181686" y="2405575"/>
                  <a:pt x="1181686" y="2405575"/>
                </a:cubicBezTo>
                <a:lnTo>
                  <a:pt x="1181686" y="2405575"/>
                </a:lnTo>
                <a:lnTo>
                  <a:pt x="1223889" y="2419643"/>
                </a:lnTo>
                <a:lnTo>
                  <a:pt x="1223889" y="2419643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 rot="19920387">
            <a:off x="1196439" y="1452047"/>
            <a:ext cx="843917" cy="15817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vel 21"/>
          <p:cNvSpPr/>
          <p:nvPr/>
        </p:nvSpPr>
        <p:spPr>
          <a:xfrm>
            <a:off x="2362200" y="1752600"/>
            <a:ext cx="5943600" cy="4038600"/>
          </a:xfrm>
          <a:prstGeom prst="beve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82296" indent="0" algn="just">
              <a:buNone/>
            </a:pPr>
            <a:r>
              <a:rPr lang="id-ID" sz="2800" dirty="0" smtClean="0"/>
              <a:t>Merupakan kualitas sinyal yang diterima. Kualitas sinyal dipengaruhi oleh sinyal , noise dan interferensi yang diterima pengguna.</a:t>
            </a:r>
            <a:r>
              <a:rPr lang="en-US" sz="2800" dirty="0" smtClean="0"/>
              <a:t> </a:t>
            </a:r>
            <a:r>
              <a:rPr lang="id-ID" sz="2800" dirty="0" smtClean="0"/>
              <a:t>Satuan RSRQ adalah dB yang nilainya selalu negatif. </a:t>
            </a:r>
            <a:endParaRPr lang="id-ID" sz="2800" dirty="0"/>
          </a:p>
        </p:txBody>
      </p:sp>
      <p:sp>
        <p:nvSpPr>
          <p:cNvPr id="23" name="Freeform 22"/>
          <p:cNvSpPr/>
          <p:nvPr/>
        </p:nvSpPr>
        <p:spPr>
          <a:xfrm rot="996916">
            <a:off x="439474" y="5087021"/>
            <a:ext cx="1143000" cy="1641839"/>
          </a:xfrm>
          <a:custGeom>
            <a:avLst/>
            <a:gdLst>
              <a:gd name="connsiteX0" fmla="*/ 0 w 1223889"/>
              <a:gd name="connsiteY0" fmla="*/ 0 h 2419643"/>
              <a:gd name="connsiteX1" fmla="*/ 731520 w 1223889"/>
              <a:gd name="connsiteY1" fmla="*/ 225083 h 2419643"/>
              <a:gd name="connsiteX2" fmla="*/ 731520 w 1223889"/>
              <a:gd name="connsiteY2" fmla="*/ 225083 h 2419643"/>
              <a:gd name="connsiteX3" fmla="*/ 379828 w 1223889"/>
              <a:gd name="connsiteY3" fmla="*/ 661182 h 2419643"/>
              <a:gd name="connsiteX4" fmla="*/ 1026942 w 1223889"/>
              <a:gd name="connsiteY4" fmla="*/ 886265 h 2419643"/>
              <a:gd name="connsiteX5" fmla="*/ 436099 w 1223889"/>
              <a:gd name="connsiteY5" fmla="*/ 1533379 h 2419643"/>
              <a:gd name="connsiteX6" fmla="*/ 1041009 w 1223889"/>
              <a:gd name="connsiteY6" fmla="*/ 1983545 h 2419643"/>
              <a:gd name="connsiteX7" fmla="*/ 703385 w 1223889"/>
              <a:gd name="connsiteY7" fmla="*/ 2264899 h 2419643"/>
              <a:gd name="connsiteX8" fmla="*/ 1181686 w 1223889"/>
              <a:gd name="connsiteY8" fmla="*/ 2405575 h 2419643"/>
              <a:gd name="connsiteX9" fmla="*/ 1181686 w 1223889"/>
              <a:gd name="connsiteY9" fmla="*/ 2405575 h 2419643"/>
              <a:gd name="connsiteX10" fmla="*/ 1223889 w 1223889"/>
              <a:gd name="connsiteY10" fmla="*/ 2419643 h 2419643"/>
              <a:gd name="connsiteX11" fmla="*/ 1223889 w 1223889"/>
              <a:gd name="connsiteY11" fmla="*/ 2419643 h 241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3889" h="2419643">
                <a:moveTo>
                  <a:pt x="0" y="0"/>
                </a:moveTo>
                <a:lnTo>
                  <a:pt x="731520" y="225083"/>
                </a:lnTo>
                <a:lnTo>
                  <a:pt x="731520" y="225083"/>
                </a:lnTo>
                <a:cubicBezTo>
                  <a:pt x="672905" y="297766"/>
                  <a:pt x="330591" y="550985"/>
                  <a:pt x="379828" y="661182"/>
                </a:cubicBezTo>
                <a:cubicBezTo>
                  <a:pt x="429065" y="771379"/>
                  <a:pt x="1017564" y="740899"/>
                  <a:pt x="1026942" y="886265"/>
                </a:cubicBezTo>
                <a:cubicBezTo>
                  <a:pt x="1036320" y="1031631"/>
                  <a:pt x="433755" y="1350499"/>
                  <a:pt x="436099" y="1533379"/>
                </a:cubicBezTo>
                <a:cubicBezTo>
                  <a:pt x="438444" y="1716259"/>
                  <a:pt x="996461" y="1861625"/>
                  <a:pt x="1041009" y="1983545"/>
                </a:cubicBezTo>
                <a:cubicBezTo>
                  <a:pt x="1085557" y="2105465"/>
                  <a:pt x="679939" y="2194561"/>
                  <a:pt x="703385" y="2264899"/>
                </a:cubicBezTo>
                <a:cubicBezTo>
                  <a:pt x="726831" y="2335237"/>
                  <a:pt x="1181686" y="2405575"/>
                  <a:pt x="1181686" y="2405575"/>
                </a:cubicBezTo>
                <a:lnTo>
                  <a:pt x="1181686" y="2405575"/>
                </a:lnTo>
                <a:lnTo>
                  <a:pt x="1223889" y="2419643"/>
                </a:lnTo>
                <a:lnTo>
                  <a:pt x="1223889" y="2419643"/>
                </a:lnTo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4393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1" y="0"/>
            <a:ext cx="9829801" cy="70104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46238" y="1752600"/>
            <a:ext cx="7497762" cy="4419600"/>
          </a:xfrm>
        </p:spPr>
        <p:txBody>
          <a:bodyPr/>
          <a:lstStyle/>
          <a:p>
            <a:pPr marL="82296" indent="0" algn="just">
              <a:buNone/>
            </a:pPr>
            <a:r>
              <a:rPr lang="en-US" dirty="0" smtClean="0"/>
              <a:t>	</a:t>
            </a:r>
            <a:endParaRPr lang="id-ID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86090"/>
              </p:ext>
            </p:extLst>
          </p:nvPr>
        </p:nvGraphicFramePr>
        <p:xfrm>
          <a:off x="1295400" y="381000"/>
          <a:ext cx="7162800" cy="5257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16482"/>
                <a:gridCol w="4346318"/>
              </a:tblGrid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Kategori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Range </a:t>
                      </a:r>
                      <a:r>
                        <a:rPr lang="en-US" sz="1800" dirty="0" err="1">
                          <a:effectLst/>
                        </a:rPr>
                        <a:t>Nilai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Sangat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Baik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9 dB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Bagus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10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-9 </a:t>
                      </a:r>
                      <a:r>
                        <a:rPr lang="en-US" sz="1800" dirty="0" smtClean="0">
                          <a:effectLst/>
                        </a:rPr>
                        <a:t>dB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Normal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15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-10 </a:t>
                      </a:r>
                      <a:r>
                        <a:rPr lang="en-US" sz="1800" dirty="0" smtClean="0">
                          <a:effectLst/>
                        </a:rPr>
                        <a:t>dB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Buruk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19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-15 </a:t>
                      </a:r>
                      <a:r>
                        <a:rPr lang="en-US" sz="1800" dirty="0" smtClean="0">
                          <a:effectLst/>
                        </a:rPr>
                        <a:t>dB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Sangat Buruk</a:t>
                      </a:r>
                      <a:endParaRPr lang="id-ID" sz="180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Di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baseline="0" dirty="0" err="1" smtClean="0">
                          <a:effectLst/>
                        </a:rPr>
                        <a:t>bawah</a:t>
                      </a:r>
                      <a:r>
                        <a:rPr lang="en-US" sz="1800" dirty="0" smtClean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-</a:t>
                      </a:r>
                      <a:r>
                        <a:rPr lang="en-US" sz="1800" dirty="0" smtClean="0">
                          <a:effectLst/>
                        </a:rPr>
                        <a:t>20 dB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10524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62000" y="838200"/>
            <a:ext cx="7772400" cy="5257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1143000"/>
            <a:ext cx="7498080" cy="1143000"/>
          </a:xfrm>
          <a:prstGeom prst="rect">
            <a:avLst/>
          </a:prstGeom>
        </p:spPr>
        <p:txBody>
          <a:bodyPr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RS</a:t>
            </a:r>
            <a:r>
              <a:rPr kumimoji="0" lang="en-US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</a:t>
            </a:r>
            <a:r>
              <a:rPr kumimoji="0" lang="id-ID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id-ID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id-ID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Reference Signal 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Strenght</a:t>
            </a: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Indicator</a:t>
            </a:r>
            <a:r>
              <a:rPr kumimoji="0" lang="id-ID" sz="43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id-ID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2667000"/>
            <a:ext cx="749808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2296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menunjukkan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kekuatan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sinyal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diterima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antarmuka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antena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,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menganalisis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sinyal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diterima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BTS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93085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71952"/>
              </p:ext>
            </p:extLst>
          </p:nvPr>
        </p:nvGraphicFramePr>
        <p:xfrm>
          <a:off x="1219200" y="990600"/>
          <a:ext cx="7162800" cy="43815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16482"/>
                <a:gridCol w="4346318"/>
              </a:tblGrid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Kategori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Range </a:t>
                      </a:r>
                      <a:r>
                        <a:rPr lang="en-US" sz="1800" dirty="0" err="1">
                          <a:effectLst/>
                        </a:rPr>
                        <a:t>Nilai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Sangat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Baik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50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Bagus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- 50 </a:t>
                      </a:r>
                      <a:r>
                        <a:rPr lang="en-US" sz="1800" dirty="0" err="1" smtClean="0">
                          <a:effectLst/>
                        </a:rPr>
                        <a:t>sampai</a:t>
                      </a:r>
                      <a:r>
                        <a:rPr lang="en-US" sz="1800" baseline="0" dirty="0" smtClean="0">
                          <a:effectLst/>
                        </a:rPr>
                        <a:t> -60 </a:t>
                      </a:r>
                      <a:r>
                        <a:rPr lang="en-US" sz="1800" baseline="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Normal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-60 </a:t>
                      </a:r>
                      <a:r>
                        <a:rPr lang="en-US" sz="1800" dirty="0" err="1" smtClean="0">
                          <a:effectLst/>
                        </a:rPr>
                        <a:t>sampai</a:t>
                      </a:r>
                      <a:r>
                        <a:rPr lang="en-US" sz="1800" dirty="0" smtClean="0">
                          <a:effectLst/>
                        </a:rPr>
                        <a:t> -70 </a:t>
                      </a:r>
                      <a:r>
                        <a:rPr lang="en-US" sz="1800" dirty="0" err="1" smtClean="0">
                          <a:effectLst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3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Buruk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Di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-70 </a:t>
                      </a:r>
                      <a:r>
                        <a:rPr lang="en-US" sz="18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dBm</a:t>
                      </a:r>
                      <a:endParaRPr lang="id-ID" sz="1800" dirty="0">
                        <a:effectLst/>
                        <a:latin typeface="Calibri" panose="020F0502020204030204"/>
                        <a:ea typeface="Calibri" panose="020F0502020204030204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281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2590800" y="0"/>
            <a:ext cx="4495800" cy="1447800"/>
          </a:xfrm>
          <a:prstGeom prst="horizontalScroll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>
                <a:solidFill>
                  <a:schemeClr val="tx1"/>
                </a:solidFill>
                <a:latin typeface="Algerian" pitchFamily="82" charset="0"/>
              </a:rPr>
              <a:t>Ping dan Jitter</a:t>
            </a:r>
            <a:endParaRPr lang="en-US" sz="3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10" name="Sun 9"/>
          <p:cNvSpPr/>
          <p:nvPr/>
        </p:nvSpPr>
        <p:spPr>
          <a:xfrm>
            <a:off x="8153400" y="5715000"/>
            <a:ext cx="762000" cy="914400"/>
          </a:xfrm>
          <a:prstGeom prst="su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ata 7"/>
          <p:cNvSpPr/>
          <p:nvPr/>
        </p:nvSpPr>
        <p:spPr>
          <a:xfrm>
            <a:off x="762000" y="2286000"/>
            <a:ext cx="3581400" cy="3429000"/>
          </a:xfrm>
          <a:prstGeom prst="flowChartInputOutp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82296" indent="0" algn="ctr">
              <a:buNone/>
            </a:pPr>
            <a:r>
              <a:rPr lang="id-ID" b="1" dirty="0" smtClean="0"/>
              <a:t>Ping</a:t>
            </a:r>
            <a:endParaRPr lang="en-US" b="1" dirty="0" smtClean="0"/>
          </a:p>
          <a:p>
            <a:pPr marL="82296" indent="0" algn="ctr">
              <a:buNone/>
            </a:pPr>
            <a:endParaRPr lang="en-US" b="1" dirty="0" smtClean="0"/>
          </a:p>
          <a:p>
            <a:pPr marL="82296" indent="0" algn="ctr">
              <a:buNone/>
            </a:pPr>
            <a:endParaRPr lang="en-US" b="1" dirty="0" smtClean="0"/>
          </a:p>
          <a:p>
            <a:pPr marL="82296" indent="0" algn="ctr">
              <a:buNone/>
            </a:pPr>
            <a:r>
              <a:rPr lang="id-ID" dirty="0" smtClean="0"/>
              <a:t> </a:t>
            </a:r>
            <a:r>
              <a:rPr lang="en-US" dirty="0" smtClean="0"/>
              <a:t>W</a:t>
            </a:r>
            <a:r>
              <a:rPr lang="id-ID" dirty="0" smtClean="0"/>
              <a:t>aktu reaksi dari koneksi pengguna.</a:t>
            </a:r>
          </a:p>
          <a:p>
            <a:pPr marL="82296" indent="0" algn="ctr">
              <a:buNone/>
            </a:pPr>
            <a:r>
              <a:rPr lang="id-ID" dirty="0" smtClean="0"/>
              <a:t>Singkatnya seberapa cepat perangkat mendapatkan respon setelah mengirim permintaan</a:t>
            </a:r>
            <a:endParaRPr lang="id-ID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-152400" y="1600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2400300" y="3009900"/>
            <a:ext cx="381794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Flowchart: Data 17"/>
          <p:cNvSpPr/>
          <p:nvPr/>
        </p:nvSpPr>
        <p:spPr>
          <a:xfrm>
            <a:off x="4572000" y="1905000"/>
            <a:ext cx="3352800" cy="2971800"/>
          </a:xfrm>
          <a:prstGeom prst="flowChartInputOutp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82296" indent="0" algn="ctr">
              <a:buNone/>
            </a:pPr>
            <a:endParaRPr lang="en-US" b="1" dirty="0" smtClean="0"/>
          </a:p>
          <a:p>
            <a:pPr marL="82296" indent="0" algn="ctr">
              <a:buNone/>
            </a:pPr>
            <a:r>
              <a:rPr lang="en-US" b="1" dirty="0" smtClean="0"/>
              <a:t>Jitter</a:t>
            </a:r>
          </a:p>
          <a:p>
            <a:pPr marL="82296" indent="0" algn="ctr">
              <a:buNone/>
            </a:pPr>
            <a:endParaRPr lang="en-US" b="1" dirty="0" smtClean="0"/>
          </a:p>
          <a:p>
            <a:pPr marL="82296" indent="0" algn="ctr">
              <a:buNone/>
            </a:pPr>
            <a:endParaRPr lang="en-US" b="1" dirty="0" smtClean="0"/>
          </a:p>
          <a:p>
            <a:pPr marL="82296" indent="0" algn="ctr">
              <a:buNone/>
            </a:pPr>
            <a:r>
              <a:rPr lang="en-US" sz="2000" dirty="0" err="1" smtClean="0"/>
              <a:t>Ukuran</a:t>
            </a:r>
            <a:r>
              <a:rPr lang="en-US" sz="2000" dirty="0" smtClean="0"/>
              <a:t> </a:t>
            </a:r>
            <a:r>
              <a:rPr lang="en-US" sz="2000" dirty="0" err="1" smtClean="0"/>
              <a:t>Variabilitas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ping </a:t>
            </a:r>
            <a:r>
              <a:rPr lang="en-US" sz="2000" dirty="0" err="1" smtClean="0"/>
              <a:t>seiring</a:t>
            </a:r>
            <a:r>
              <a:rPr lang="en-US" sz="2000" dirty="0" smtClean="0"/>
              <a:t> </a:t>
            </a:r>
            <a:r>
              <a:rPr lang="en-US" sz="2000" dirty="0" err="1" smtClean="0"/>
              <a:t>waktu</a:t>
            </a:r>
            <a:r>
              <a:rPr lang="en-US" sz="2000" dirty="0" smtClean="0"/>
              <a:t>. </a:t>
            </a:r>
          </a:p>
          <a:p>
            <a:pPr marL="82296" indent="0" algn="ctr">
              <a:buNone/>
            </a:pPr>
            <a:endParaRPr lang="en-US" sz="2000" dirty="0" smtClean="0"/>
          </a:p>
          <a:p>
            <a:pPr marL="82296" indent="0" algn="ctr">
              <a:buNone/>
            </a:pPr>
            <a:endParaRPr lang="en-US" sz="2000" dirty="0" smtClean="0"/>
          </a:p>
          <a:p>
            <a:pPr marL="82296" indent="0" algn="ctr">
              <a:buNone/>
            </a:pPr>
            <a:endParaRPr lang="id-ID" sz="2000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6134100" y="2628900"/>
            <a:ext cx="381794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343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1000"/>
            <a:ext cx="8324088" cy="58674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5780773" y="2552700"/>
            <a:ext cx="17526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Telkomsel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780773" y="3924300"/>
            <a:ext cx="17526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XL 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Axiata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80773" y="1181100"/>
            <a:ext cx="1752600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Tri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Lightning Bolt 14"/>
          <p:cNvSpPr/>
          <p:nvPr/>
        </p:nvSpPr>
        <p:spPr>
          <a:xfrm>
            <a:off x="0" y="5638800"/>
            <a:ext cx="1066800" cy="1219200"/>
          </a:xfrm>
          <a:prstGeom prst="lightningBol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ghtning Bolt 15"/>
          <p:cNvSpPr/>
          <p:nvPr/>
        </p:nvSpPr>
        <p:spPr>
          <a:xfrm>
            <a:off x="914400" y="6172200"/>
            <a:ext cx="609600" cy="685800"/>
          </a:xfrm>
          <a:prstGeom prst="lightningBol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91000" y="1524000"/>
            <a:ext cx="1143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191000" y="2971800"/>
            <a:ext cx="12954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91000" y="2514600"/>
            <a:ext cx="12954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91000" y="4267200"/>
            <a:ext cx="10668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Snip Diagonal Corner Rectangle 31"/>
          <p:cNvSpPr/>
          <p:nvPr/>
        </p:nvSpPr>
        <p:spPr>
          <a:xfrm>
            <a:off x="685800" y="2438400"/>
            <a:ext cx="2057400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Menganalisis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Snip Diagonal Corner Rectangle 32"/>
          <p:cNvSpPr/>
          <p:nvPr/>
        </p:nvSpPr>
        <p:spPr>
          <a:xfrm>
            <a:off x="800100" y="2514600"/>
            <a:ext cx="2057400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Menganalisis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43200" y="1524000"/>
            <a:ext cx="1447800" cy="10668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3" idx="0"/>
          </p:cNvCxnSpPr>
          <p:nvPr/>
        </p:nvCxnSpPr>
        <p:spPr>
          <a:xfrm>
            <a:off x="2857500" y="2971800"/>
            <a:ext cx="26289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57500" y="3429000"/>
            <a:ext cx="133350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275178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483</Words>
  <Application>Microsoft Office PowerPoint</Application>
  <PresentationFormat>On-screen Show (4:3)</PresentationFormat>
  <Paragraphs>153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Calibri</vt:lpstr>
      <vt:lpstr>Gill Sans MT</vt:lpstr>
      <vt:lpstr>Times New Roman</vt:lpstr>
      <vt:lpstr>Verdana</vt:lpstr>
      <vt:lpstr>Wingdings 2</vt:lpstr>
      <vt:lpstr>Solstice</vt:lpstr>
      <vt:lpstr>~ Pengantar Telekomunikasi ~</vt:lpstr>
      <vt:lpstr>RSRP  (Reference Signal Received Power)</vt:lpstr>
      <vt:lpstr>PowerPoint Presentation</vt:lpstr>
      <vt:lpstr>RSRQ (Reference Signal Received Quality)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</vt:lpstr>
      <vt:lpstr>PowerPoint Presentation</vt:lpstr>
      <vt:lpstr>Telkomsel</vt:lpstr>
      <vt:lpstr>PowerPoint Presentation</vt:lpstr>
      <vt:lpstr>XL AXIATA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Telekomunikasi</dc:title>
  <dc:creator>Dinda Chesa Trisia</dc:creator>
  <cp:lastModifiedBy>User</cp:lastModifiedBy>
  <cp:revision>262</cp:revision>
  <dcterms:created xsi:type="dcterms:W3CDTF">2020-10-13T13:17:30Z</dcterms:created>
  <dcterms:modified xsi:type="dcterms:W3CDTF">2020-10-28T05:39:34Z</dcterms:modified>
</cp:coreProperties>
</file>